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11.png" ContentType="image/png"/>
  <Override PartName="/ppt/media/image5.jpeg" ContentType="image/jpeg"/>
  <Override PartName="/ppt/media/image21.png" ContentType="image/pn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2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6B10D82-D10A-480F-8B9D-2D209E66A363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61CE188-C0D3-4100-86B1-39FF47E19A10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BA1D0BE-B29B-41D0-A6A2-C71FE98A13F3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1ACC537-CCFE-4E3D-BCC0-BF2BBAD5E8AD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71271DB-7A38-4FC4-907A-F072B18071DB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B947F2C-C57F-4469-84D2-92123054FC05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346B8EC-98FC-4C6D-AB4A-09F90990549F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04294D9-5403-4F3F-9824-699CCC039F33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64FAB39-5AFE-405C-BFDD-746314835BF0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A5B8CAB-62A3-4B86-8A9D-70DAF2FEEEBB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212852A-1615-451B-A5E0-F14584E6B6E6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D43767D-6D33-43F6-8629-A3B278F120B8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22D9165-DC2E-4EA6-8449-A414255D706F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D88D238-6B2C-4EDE-901D-2A9AA33D9503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C6C7ADC-375A-431A-BBDC-2F2272490CCD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F53D73B-4BA8-4268-A5CA-70504611FD69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EA8271F-CEA9-4D63-A24D-6C2ACD6DFFD4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A6A33E9-4423-46B8-AAAA-839C556EB4FB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2A06FF1-0536-4843-A5C5-841DC85CE13A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5EC7E21-67FE-4355-B69B-F2D075360DA7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E41FF30-A7B8-406A-88BE-0D249F3168EF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62BBF3A-0F93-4785-BE99-F261F35BA963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7611123-C296-4874-8501-3B7528F82F17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7D02BC8-AE12-4EE3-BAFC-406A6E4013D2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8A94156-BF54-4811-975E-9034315C662E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C78D47C-9389-4406-B17D-22B6AA97758D}" type="slidenum">
              <a:t>&lt;#&gt;</a:t>
            </a:fld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9A1FC7C-00C4-4620-ABB0-7F5540E91B41}" type="slidenum">
              <a:t>&lt;#&gt;</a:t>
            </a:fld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EC0CB1B-FBB7-42FD-AAC5-BCE101B8CC78}" type="slidenum">
              <a:t>&lt;#&gt;</a:t>
            </a:fld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7B57F72-2D29-4F1B-8D5E-3D91B64B5949}" type="slidenum">
              <a:t>&lt;#&gt;</a:t>
            </a:fld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92720E9-2C5A-4C90-9112-09A81101F0ED}" type="slidenum">
              <a:t>&lt;#&gt;</a:t>
            </a:fld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B5D54AD-FAC3-4CFE-A1D0-138DF4F9E417}" type="slidenum">
              <a:t>&lt;#&gt;</a:t>
            </a:fld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7581982-2D0B-4331-8EAD-B0264EF3ED27}" type="slidenum">
              <a:t>&lt;#&gt;</a:t>
            </a:fld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B189968-92A0-4BFA-9C19-7C11B9FBB211}" type="slidenum">
              <a:t>&lt;#&gt;</a:t>
            </a:fld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D588EE8-1041-4227-B1B1-9D7F396F32AB}" type="slidenum">
              <a:t>&lt;#&gt;</a:t>
            </a:fld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03E009B-F74C-4AF1-80B6-A8BBC4F9C18F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C27DA19-F3E5-45A8-AB7A-1DD40A201D87}" type="slidenum">
              <a:t>&lt;#&gt;</a:t>
            </a:fld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190BB2CD-54B9-459A-99EA-51880C531853}" type="slidenum">
              <a:t>&lt;#&gt;</a:t>
            </a:fld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F9AD9404-C58C-40C9-9126-DC565FCFA509}" type="slidenum">
              <a:t>&lt;#&gt;</a:t>
            </a:fld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8C79C3B-27A4-49F1-AB75-6004BAF893DC}" type="slidenum">
              <a:t>&lt;#&gt;</a:t>
            </a:fld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ACCAEC2B-5299-4905-90CB-D11A5C268032}" type="slidenum">
              <a:t>&lt;#&gt;</a:t>
            </a:fld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BC283EF9-C20E-41E3-B81A-6C9991B4344F}" type="slidenum">
              <a:t>&lt;#&gt;</a:t>
            </a:fld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052AEB03-3675-450E-868E-CA90EC79430F}" type="slidenum">
              <a:t>&lt;#&gt;</a:t>
            </a:fld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CDC12D8B-0C75-4599-9244-5BD4C2DF7CE1}" type="slidenum">
              <a:t>&lt;#&gt;</a:t>
            </a:fld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AB47D081-8BF9-4C21-AC66-E71A89620DA5}" type="slidenum">
              <a:t>&lt;#&gt;</a:t>
            </a:fld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8797C705-395D-4663-9FF7-03A74F75E42F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6514A906-ACBD-4ED1-ABA3-C121964024F7}" type="slidenum">
              <a:t>&lt;#&gt;</a:t>
            </a:fld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0CA3F2B-5AEF-40AA-91CF-35BB7FA34986}" type="slidenum">
              <a:t>&lt;#&gt;</a:t>
            </a:fld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3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3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3B37811F-0523-43FC-B786-0F8B73AF9DCC}" type="slidenum">
              <a:t>&lt;#&gt;</a:t>
            </a:fld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8A6B55A-5FC7-42CC-8572-2C069AD921B6}" type="slidenum">
              <a:t>&lt;#&gt;</a:t>
            </a:fld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770139B-EB8A-4B35-8955-A16928C897A4}" type="slidenum">
              <a:t>&lt;#&gt;</a:t>
            </a:fld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0218F82-E310-48FE-A2E8-69F4E612F5EA}" type="slidenum">
              <a:t>&lt;#&gt;</a:t>
            </a:fld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2B080F9-2114-4797-AAA9-9D7BBF80C154}" type="slidenum">
              <a:t>&lt;#&gt;</a:t>
            </a:fld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6B028B6-3059-4AF9-AEFE-D0E394D6C232}" type="slidenum">
              <a:t>&lt;#&gt;</a:t>
            </a:fld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CBDE34B-ABD6-4155-B0F4-70739717A536}" type="slidenum">
              <a:t>&lt;#&gt;</a:t>
            </a:fld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859CE5D-D24A-4FE0-B0CB-AF059B76D7F2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1E984F4-9C2A-42B6-8516-C01B6447D2F2}" type="slidenum">
              <a:t>&lt;#&gt;</a:t>
            </a:fld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5D67D95-CE6D-42FD-90AE-0D16AF6846D3}" type="slidenum">
              <a:t>&lt;#&gt;</a:t>
            </a:fld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FA87556-2305-47A8-9588-BD932A9FC9A3}" type="slidenum">
              <a:t>&lt;#&gt;</a:t>
            </a:fld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D5049A7-66B8-461F-BE4C-E3E999654E71}" type="slidenum">
              <a:t>&lt;#&gt;</a:t>
            </a:fld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7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7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7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B8A5F03-FB97-4F69-8632-524F4A518D49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10;p2" descr=""/>
          <p:cNvPicPr/>
          <p:nvPr/>
        </p:nvPicPr>
        <p:blipFill>
          <a:blip r:embed="rId3"/>
          <a:srcRect l="98" t="0" r="98" b="0"/>
          <a:stretch/>
        </p:blipFill>
        <p:spPr>
          <a:xfrm>
            <a:off x="-18000" y="-10080"/>
            <a:ext cx="9193680" cy="518112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888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Второй уровень структуры</a:t>
            </a:r>
            <a:endParaRPr b="0" lang="ru-R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Третий уровень структуры</a:t>
            </a:r>
            <a:endParaRPr b="0" lang="ru-R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Четвёртый уровень структуры</a:t>
            </a:r>
            <a:endParaRPr b="0" lang="ru-R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Пятый уровень структуры</a:t>
            </a:r>
            <a:endParaRPr b="0" lang="ru-R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Шестой уровень структуры</a:t>
            </a:r>
            <a:endParaRPr b="0" lang="ru-R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Седьмой уровень структуры</a:t>
            </a:r>
            <a:endParaRPr b="0" lang="ru-RU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37A2911-1902-424E-9D38-5967B47EC983}" type="slidenum">
              <a:rPr b="0" lang="ru" sz="1000" spc="-1" strike="noStrike">
                <a:solidFill>
                  <a:srgbClr val="595959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888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Второй уровень структуры</a:t>
            </a:r>
            <a:endParaRPr b="0" lang="ru-R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Третий уровень структуры</a:t>
            </a:r>
            <a:endParaRPr b="0" lang="ru-R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Четвёртый уровень структуры</a:t>
            </a:r>
            <a:endParaRPr b="0" lang="ru-R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Пятый уровень структуры</a:t>
            </a:r>
            <a:endParaRPr b="0" lang="ru-R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Шестой уровень структуры</a:t>
            </a:r>
            <a:endParaRPr b="0" lang="ru-R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Седьмой уровень структуры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Второй уровень структуры</a:t>
            </a:r>
            <a:endParaRPr b="0" lang="ru-R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Третий уровень структуры</a:t>
            </a:r>
            <a:endParaRPr b="0" lang="ru-R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Четвёртый уровень структуры</a:t>
            </a:r>
            <a:endParaRPr b="0" lang="ru-R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Пятый уровень структуры</a:t>
            </a:r>
            <a:endParaRPr b="0" lang="ru-R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Шестой уровень структуры</a:t>
            </a:r>
            <a:endParaRPr b="0" lang="ru-R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Седьмой уровень структуры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00B21EF-EAFC-4F9A-BA75-B19B80A44522}" type="slidenum">
              <a:rPr b="0" lang="ru" sz="1000" spc="-1" strike="noStrike">
                <a:solidFill>
                  <a:srgbClr val="595959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sldNum" idx="3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842F679-B65C-40CD-AB7A-00686096C044}" type="slidenum">
              <a:rPr b="0" lang="ru" sz="1000" spc="-1" strike="noStrike">
                <a:solidFill>
                  <a:srgbClr val="595959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latin typeface="Times New Roman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31;p7" descr=""/>
          <p:cNvPicPr/>
          <p:nvPr/>
        </p:nvPicPr>
        <p:blipFill>
          <a:blip r:embed="rId3"/>
          <a:stretch/>
        </p:blipFill>
        <p:spPr>
          <a:xfrm>
            <a:off x="0" y="0"/>
            <a:ext cx="9142920" cy="5142600"/>
          </a:xfrm>
          <a:prstGeom prst="rect">
            <a:avLst/>
          </a:prstGeom>
          <a:ln w="0">
            <a:noFill/>
          </a:ln>
        </p:spPr>
      </p:pic>
      <p:sp>
        <p:nvSpPr>
          <p:cNvPr id="196" name="PlaceHolder 1"/>
          <p:cNvSpPr>
            <a:spLocks noGrp="1"/>
          </p:cNvSpPr>
          <p:nvPr>
            <p:ph type="sldNum" idx="4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1140D26-491F-47D3-8F9B-DD222A327B86}" type="slidenum">
              <a:rPr b="0" lang="ru" sz="1000" spc="-1" strike="noStrike">
                <a:solidFill>
                  <a:srgbClr val="595959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latin typeface="Times New Roman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sldNum" idx="5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CD70EDA-AED9-4C08-95F2-0AFC29D26C2F}" type="slidenum">
              <a:rPr b="0" lang="ru" sz="1000" spc="-1" strike="noStrike">
                <a:solidFill>
                  <a:srgbClr val="595959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latin typeface="Times New Roman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28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https://github.com/ivpush/otus-cpp-basic-2022/tree/main/project-work" TargetMode="Externa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slideLayout" Target="../slideLayouts/slideLayout4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subTitle"/>
          </p:nvPr>
        </p:nvSpPr>
        <p:spPr>
          <a:xfrm>
            <a:off x="944640" y="4350600"/>
            <a:ext cx="8292240" cy="47952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1800" spc="-1" strike="noStrike">
                <a:solidFill>
                  <a:srgbClr val="ffffff"/>
                </a:solidFill>
                <a:latin typeface="Roboto"/>
                <a:ea typeface="Roboto"/>
              </a:rPr>
              <a:t>otus.ru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title"/>
          </p:nvPr>
        </p:nvSpPr>
        <p:spPr>
          <a:xfrm>
            <a:off x="944640" y="1769040"/>
            <a:ext cx="7378560" cy="23742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" sz="5600" spc="-1" strike="noStrike">
                <a:solidFill>
                  <a:srgbClr val="ffffff"/>
                </a:solidFill>
                <a:latin typeface="Roboto"/>
                <a:ea typeface="Roboto"/>
              </a:rPr>
              <a:t>Онлайн</a:t>
            </a:r>
            <a:endParaRPr b="0" lang="ru-RU" sz="5600" spc="-1" strike="noStrike">
              <a:latin typeface="Arial"/>
            </a:endParaRPr>
          </a:p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" sz="5600" spc="-1" strike="noStrike">
                <a:solidFill>
                  <a:srgbClr val="ffffff"/>
                </a:solidFill>
                <a:latin typeface="Roboto"/>
                <a:ea typeface="Roboto"/>
              </a:rPr>
              <a:t>образование</a:t>
            </a:r>
            <a:endParaRPr b="0" lang="ru-RU" sz="5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400" cy="1094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400" spc="-1" strike="noStrike">
                <a:solidFill>
                  <a:srgbClr val="000000"/>
                </a:solidFill>
                <a:latin typeface="Roboto"/>
                <a:ea typeface="Roboto"/>
              </a:rPr>
              <a:t>Выводы и планы по развитию</a:t>
            </a:r>
            <a:endParaRPr b="0" lang="ru-RU" sz="3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3000" spc="-1" strike="noStrike">
              <a:latin typeface="Arial"/>
            </a:endParaRPr>
          </a:p>
        </p:txBody>
      </p:sp>
      <p:graphicFrame>
        <p:nvGraphicFramePr>
          <p:cNvPr id="327" name="Google Shape;142;p25"/>
          <p:cNvGraphicFramePr/>
          <p:nvPr/>
        </p:nvGraphicFramePr>
        <p:xfrm>
          <a:off x="952560" y="1544040"/>
          <a:ext cx="7238160" cy="1106640"/>
        </p:xfrm>
        <a:graphic>
          <a:graphicData uri="http://schemas.openxmlformats.org/drawingml/2006/table">
            <a:tbl>
              <a:tblPr/>
              <a:tblGrid>
                <a:gridCol w="489240"/>
                <a:gridCol w="6749280"/>
              </a:tblGrid>
              <a:tr h="36900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ru" sz="1300" spc="-1" strike="noStrike">
                          <a:solidFill>
                            <a:srgbClr val="013d85"/>
                          </a:solidFill>
                          <a:latin typeface="Roboto"/>
                          <a:ea typeface="Roboto"/>
                        </a:rPr>
                        <a:t>1.</a:t>
                      </a:r>
                      <a:endParaRPr b="0" lang="ru-RU" sz="1300" spc="-1" strike="noStrike"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ru-RU" sz="1800" spc="-1" strike="noStrike">
                          <a:latin typeface="Arial"/>
                        </a:rPr>
                        <a:t>Добавить поддержку других форматов — pdf, doc, ...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  <a:tr h="36900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ru" sz="1300" spc="-1" strike="noStrike">
                          <a:solidFill>
                            <a:srgbClr val="013d85"/>
                          </a:solidFill>
                          <a:latin typeface="Roboto"/>
                          <a:ea typeface="Roboto"/>
                        </a:rPr>
                        <a:t>2.</a:t>
                      </a:r>
                      <a:endParaRPr b="0" lang="ru-RU" sz="1300" spc="-1" strike="noStrike"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ru-RU" sz="1800" spc="-1" strike="noStrike">
                          <a:latin typeface="Arial"/>
                        </a:rPr>
                        <a:t>Добавить поддержку других БД.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  <a:tr h="36900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ru" sz="1300" spc="-1" strike="noStrike">
                          <a:solidFill>
                            <a:srgbClr val="013d85"/>
                          </a:solidFill>
                          <a:latin typeface="Roboto"/>
                          <a:ea typeface="Roboto"/>
                        </a:rPr>
                        <a:t>3.</a:t>
                      </a:r>
                      <a:endParaRPr b="0" lang="ru-RU" sz="1300" spc="-1" strike="noStrike"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651600" y="396360"/>
            <a:ext cx="7705080" cy="4089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4900" spc="-1" strike="noStrike">
                <a:solidFill>
                  <a:srgbClr val="ffffff"/>
                </a:solidFill>
                <a:latin typeface="Roboto"/>
                <a:ea typeface="Roboto"/>
              </a:rPr>
              <a:t>Спасибо за внимание!</a:t>
            </a:r>
            <a:br>
              <a:rPr sz="4900"/>
            </a:br>
            <a:endParaRPr b="0" lang="ru-RU" sz="4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766800" y="1805040"/>
            <a:ext cx="7934400" cy="129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4000" spc="-1" strike="noStrike">
                <a:solidFill>
                  <a:srgbClr val="000000"/>
                </a:solidFill>
                <a:latin typeface="Roboto"/>
                <a:ea typeface="Roboto"/>
              </a:rPr>
              <a:t>Меня хорошо видно</a:t>
            </a:r>
            <a:endParaRPr b="0" lang="ru-RU" sz="4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4000" spc="-1" strike="noStrike">
                <a:solidFill>
                  <a:srgbClr val="000000"/>
                </a:solidFill>
                <a:latin typeface="Roboto"/>
                <a:ea typeface="Roboto"/>
              </a:rPr>
              <a:t>&amp;&amp; слышно?</a:t>
            </a:r>
            <a:endParaRPr b="0" lang="ru-RU" sz="4000" spc="-1" strike="noStrike">
              <a:latin typeface="Arial"/>
            </a:endParaRPr>
          </a:p>
        </p:txBody>
      </p:sp>
      <p:pic>
        <p:nvPicPr>
          <p:cNvPr id="277" name="Google Shape;76;p17" descr=""/>
          <p:cNvPicPr/>
          <p:nvPr/>
        </p:nvPicPr>
        <p:blipFill>
          <a:blip r:embed="rId1"/>
          <a:stretch/>
        </p:blipFill>
        <p:spPr>
          <a:xfrm>
            <a:off x="857160" y="3516120"/>
            <a:ext cx="525600" cy="525600"/>
          </a:xfrm>
          <a:prstGeom prst="rect">
            <a:avLst/>
          </a:prstGeom>
          <a:ln w="0">
            <a:noFill/>
          </a:ln>
        </p:spPr>
      </p:pic>
      <p:pic>
        <p:nvPicPr>
          <p:cNvPr id="278" name="Google Shape;77;p17" descr=""/>
          <p:cNvPicPr/>
          <p:nvPr/>
        </p:nvPicPr>
        <p:blipFill>
          <a:blip r:embed="rId2"/>
          <a:stretch/>
        </p:blipFill>
        <p:spPr>
          <a:xfrm>
            <a:off x="1584720" y="3516120"/>
            <a:ext cx="525600" cy="525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82;p18"/>
          <p:cNvSpPr/>
          <p:nvPr/>
        </p:nvSpPr>
        <p:spPr>
          <a:xfrm>
            <a:off x="630000" y="2716200"/>
            <a:ext cx="1032840" cy="1982520"/>
          </a:xfrm>
          <a:prstGeom prst="rect">
            <a:avLst/>
          </a:prstGeom>
          <a:solidFill>
            <a:srgbClr val="013d8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Google Shape;83;p18"/>
          <p:cNvSpPr/>
          <p:nvPr/>
        </p:nvSpPr>
        <p:spPr>
          <a:xfrm>
            <a:off x="1069560" y="2963880"/>
            <a:ext cx="1507320" cy="148752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500400" y="821160"/>
            <a:ext cx="851940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Защита проекта</a:t>
            </a:r>
            <a:br>
              <a:rPr sz="3000"/>
            </a:br>
            <a:r>
              <a:rPr b="0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Тема:</a:t>
            </a: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 Формирование БД библиотеки на основе набора fb2 файлов </a:t>
            </a:r>
            <a:br>
              <a:rPr sz="3000"/>
            </a:br>
            <a:br>
              <a:rPr sz="3200"/>
            </a:br>
            <a:br>
              <a:rPr sz="3000"/>
            </a:br>
            <a:endParaRPr b="0" lang="ru-RU" sz="3000" spc="-1" strike="noStrike"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subTitle"/>
          </p:nvPr>
        </p:nvSpPr>
        <p:spPr>
          <a:xfrm>
            <a:off x="3135600" y="2979000"/>
            <a:ext cx="5855400" cy="5864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1500" spc="-1" strike="noStrike">
                <a:solidFill>
                  <a:srgbClr val="02418b"/>
                </a:solidFill>
                <a:latin typeface="Roboto"/>
                <a:ea typeface="Roboto"/>
              </a:rPr>
              <a:t>Пушкин Игорь </a:t>
            </a:r>
            <a:endParaRPr b="0" lang="ru-RU" sz="1500" spc="-1" strike="noStrike"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subTitle"/>
          </p:nvPr>
        </p:nvSpPr>
        <p:spPr>
          <a:xfrm>
            <a:off x="3135600" y="3662640"/>
            <a:ext cx="5855400" cy="10317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Должность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Компания</a:t>
            </a:r>
            <a:endParaRPr b="0" lang="ru-RU" sz="1400" spc="-1" strike="noStrike">
              <a:latin typeface="Arial"/>
            </a:endParaRPr>
          </a:p>
        </p:txBody>
      </p:sp>
      <p:pic>
        <p:nvPicPr>
          <p:cNvPr id="284" name="" descr=""/>
          <p:cNvPicPr/>
          <p:nvPr/>
        </p:nvPicPr>
        <p:blipFill>
          <a:blip r:embed="rId2"/>
          <a:stretch/>
        </p:blipFill>
        <p:spPr>
          <a:xfrm>
            <a:off x="965880" y="2880000"/>
            <a:ext cx="1733760" cy="1733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91;p19"/>
          <p:cNvSpPr/>
          <p:nvPr/>
        </p:nvSpPr>
        <p:spPr>
          <a:xfrm>
            <a:off x="559080" y="342360"/>
            <a:ext cx="6517080" cy="57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План защиты</a:t>
            </a:r>
            <a:endParaRPr b="0" lang="ru-RU" sz="3000" spc="-1" strike="noStrike">
              <a:latin typeface="Arial"/>
            </a:endParaRPr>
          </a:p>
        </p:txBody>
      </p:sp>
      <p:sp>
        <p:nvSpPr>
          <p:cNvPr id="286" name="Google Shape;92;p19"/>
          <p:cNvSpPr/>
          <p:nvPr/>
        </p:nvSpPr>
        <p:spPr>
          <a:xfrm>
            <a:off x="696960" y="1099800"/>
            <a:ext cx="2588400" cy="38268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270000" rIns="270000" tIns="346320" bIns="34632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ffffff"/>
                </a:solidFill>
                <a:latin typeface="Roboto"/>
                <a:ea typeface="Roboto"/>
              </a:rPr>
              <a:t>Цели проекта 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287" name="Google Shape;93;p19"/>
          <p:cNvSpPr/>
          <p:nvPr/>
        </p:nvSpPr>
        <p:spPr>
          <a:xfrm>
            <a:off x="696960" y="1729440"/>
            <a:ext cx="2588400" cy="38268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270000" rIns="270000" tIns="346320" bIns="34632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ffffff"/>
                </a:solidFill>
                <a:latin typeface="Roboto"/>
                <a:ea typeface="Roboto"/>
              </a:rPr>
              <a:t>Что планировалось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288" name="Google Shape;94;p19"/>
          <p:cNvSpPr/>
          <p:nvPr/>
        </p:nvSpPr>
        <p:spPr>
          <a:xfrm>
            <a:off x="696960" y="2369880"/>
            <a:ext cx="2588400" cy="38268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270000" rIns="270000" tIns="346320" bIns="34632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ffffff"/>
                </a:solidFill>
                <a:latin typeface="Roboto"/>
                <a:ea typeface="Roboto"/>
              </a:rPr>
              <a:t>Используемые технологии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289" name="Google Shape;95;p19"/>
          <p:cNvSpPr/>
          <p:nvPr/>
        </p:nvSpPr>
        <p:spPr>
          <a:xfrm>
            <a:off x="696960" y="3009960"/>
            <a:ext cx="2588400" cy="38268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270000" rIns="270000" tIns="346320" bIns="34632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ffffff"/>
                </a:solidFill>
                <a:latin typeface="Roboto"/>
                <a:ea typeface="Roboto"/>
              </a:rPr>
              <a:t>Что получилось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290" name="Google Shape;96;p19"/>
          <p:cNvSpPr/>
          <p:nvPr/>
        </p:nvSpPr>
        <p:spPr>
          <a:xfrm>
            <a:off x="696960" y="3608280"/>
            <a:ext cx="2588400" cy="38268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270000" rIns="270000" tIns="346320" bIns="34632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ffffff"/>
                </a:solidFill>
                <a:latin typeface="Roboto"/>
                <a:ea typeface="Roboto"/>
              </a:rPr>
              <a:t>Схемы/архитектура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291" name="Google Shape;97;p19"/>
          <p:cNvSpPr/>
          <p:nvPr/>
        </p:nvSpPr>
        <p:spPr>
          <a:xfrm>
            <a:off x="696960" y="4206600"/>
            <a:ext cx="2588400" cy="38268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270000" rIns="270000" tIns="346320" bIns="34632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ffffff"/>
                </a:solidFill>
                <a:latin typeface="Roboto"/>
                <a:ea typeface="Roboto"/>
              </a:rPr>
              <a:t>Выводы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292" name="Google Shape;98;p19"/>
          <p:cNvSpPr/>
          <p:nvPr/>
        </p:nvSpPr>
        <p:spPr>
          <a:xfrm>
            <a:off x="696960" y="1291680"/>
            <a:ext cx="360" cy="628920"/>
          </a:xfrm>
          <a:prstGeom prst="curvedConnector3">
            <a:avLst>
              <a:gd name="adj1" fmla="val -39687500"/>
            </a:avLst>
          </a:prstGeom>
          <a:noFill/>
          <a:ln w="19050">
            <a:solidFill>
              <a:srgbClr val="013d85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Google Shape;99;p19"/>
          <p:cNvSpPr/>
          <p:nvPr/>
        </p:nvSpPr>
        <p:spPr>
          <a:xfrm>
            <a:off x="696960" y="1921320"/>
            <a:ext cx="360" cy="639000"/>
          </a:xfrm>
          <a:prstGeom prst="curvedConnector3">
            <a:avLst>
              <a:gd name="adj1" fmla="val -39687500"/>
            </a:avLst>
          </a:prstGeom>
          <a:noFill/>
          <a:ln w="19050">
            <a:solidFill>
              <a:srgbClr val="013d85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Google Shape;100;p19"/>
          <p:cNvSpPr/>
          <p:nvPr/>
        </p:nvSpPr>
        <p:spPr>
          <a:xfrm>
            <a:off x="696960" y="2561760"/>
            <a:ext cx="360" cy="639000"/>
          </a:xfrm>
          <a:prstGeom prst="curvedConnector3">
            <a:avLst>
              <a:gd name="adj1" fmla="val -39687500"/>
            </a:avLst>
          </a:prstGeom>
          <a:noFill/>
          <a:ln w="19050">
            <a:solidFill>
              <a:srgbClr val="013d85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Google Shape;101;p19"/>
          <p:cNvSpPr/>
          <p:nvPr/>
        </p:nvSpPr>
        <p:spPr>
          <a:xfrm>
            <a:off x="696960" y="3232800"/>
            <a:ext cx="360" cy="639000"/>
          </a:xfrm>
          <a:prstGeom prst="curvedConnector3">
            <a:avLst>
              <a:gd name="adj1" fmla="val -39687500"/>
            </a:avLst>
          </a:prstGeom>
          <a:noFill/>
          <a:ln w="19050">
            <a:solidFill>
              <a:srgbClr val="013d85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Google Shape;102;p19"/>
          <p:cNvSpPr/>
          <p:nvPr/>
        </p:nvSpPr>
        <p:spPr>
          <a:xfrm>
            <a:off x="696960" y="3903840"/>
            <a:ext cx="360" cy="639000"/>
          </a:xfrm>
          <a:prstGeom prst="curvedConnector3">
            <a:avLst>
              <a:gd name="adj1" fmla="val -39687500"/>
            </a:avLst>
          </a:prstGeom>
          <a:noFill/>
          <a:ln w="19050">
            <a:solidFill>
              <a:srgbClr val="013d85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107;p20"/>
          <p:cNvSpPr/>
          <p:nvPr/>
        </p:nvSpPr>
        <p:spPr>
          <a:xfrm>
            <a:off x="494640" y="455760"/>
            <a:ext cx="8519400" cy="130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Цели проекта</a:t>
            </a:r>
            <a:endParaRPr b="0" lang="ru-RU" sz="3000" spc="-1" strike="noStrike">
              <a:latin typeface="Arial"/>
            </a:endParaRPr>
          </a:p>
        </p:txBody>
      </p:sp>
      <p:graphicFrame>
        <p:nvGraphicFramePr>
          <p:cNvPr id="298" name="Google Shape;108;p20"/>
          <p:cNvGraphicFramePr/>
          <p:nvPr/>
        </p:nvGraphicFramePr>
        <p:xfrm>
          <a:off x="914760" y="1452960"/>
          <a:ext cx="7238160" cy="2326680"/>
        </p:xfrm>
        <a:graphic>
          <a:graphicData uri="http://schemas.openxmlformats.org/drawingml/2006/table">
            <a:tbl>
              <a:tblPr/>
              <a:tblGrid>
                <a:gridCol w="489240"/>
                <a:gridCol w="6749280"/>
              </a:tblGrid>
              <a:tr h="80892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ru" sz="1400" spc="-1" strike="noStrike">
                          <a:solidFill>
                            <a:srgbClr val="013d85"/>
                          </a:solidFill>
                          <a:latin typeface="Roboto"/>
                          <a:ea typeface="Roboto"/>
                        </a:rPr>
                        <a:t>1. </a:t>
                      </a:r>
                      <a:endParaRPr b="0" lang="ru-RU" sz="1400" spc="-1" strike="noStrike"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ru-RU" sz="1800" spc="-1" strike="noStrike">
                          <a:latin typeface="Arial"/>
                        </a:rPr>
                        <a:t>Извлечение информации о книге/издании из тегов fb2-файла.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  <a:tr h="50580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ru" sz="1400" spc="-1" strike="noStrike">
                          <a:solidFill>
                            <a:srgbClr val="013d85"/>
                          </a:solidFill>
                          <a:latin typeface="Roboto"/>
                          <a:ea typeface="Roboto"/>
                        </a:rPr>
                        <a:t>2.</a:t>
                      </a:r>
                      <a:endParaRPr b="0" lang="ru-RU" sz="1400" spc="-1" strike="noStrike"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ru-RU" sz="1800" spc="-1" strike="noStrike">
                          <a:latin typeface="Arial"/>
                        </a:rPr>
                        <a:t>Формирование Базы данных библиотеки.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  <a:tr h="50580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ru" sz="1400" spc="-1" strike="noStrike">
                          <a:solidFill>
                            <a:srgbClr val="013d85"/>
                          </a:solidFill>
                          <a:latin typeface="Roboto"/>
                          <a:ea typeface="Roboto"/>
                        </a:rPr>
                        <a:t>3.</a:t>
                      </a:r>
                      <a:endParaRPr b="0" lang="ru-RU" sz="1400" spc="-1" strike="noStrike"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  <a:tr h="50652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ru" sz="1400" spc="-1" strike="noStrike">
                          <a:solidFill>
                            <a:srgbClr val="013d85"/>
                          </a:solidFill>
                          <a:latin typeface="Roboto"/>
                          <a:ea typeface="Roboto"/>
                        </a:rPr>
                        <a:t>4.</a:t>
                      </a:r>
                      <a:endParaRPr b="0" lang="ru-RU" sz="1400" spc="-1" strike="noStrike"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400" cy="1094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Что планировалось</a:t>
            </a:r>
            <a:endParaRPr b="0" lang="ru-RU" sz="3000" spc="-1" strike="noStrike">
              <a:latin typeface="Arial"/>
            </a:endParaRPr>
          </a:p>
        </p:txBody>
      </p:sp>
      <p:graphicFrame>
        <p:nvGraphicFramePr>
          <p:cNvPr id="300" name="Google Shape;115;p21"/>
          <p:cNvGraphicFramePr/>
          <p:nvPr/>
        </p:nvGraphicFramePr>
        <p:xfrm>
          <a:off x="952560" y="1544040"/>
          <a:ext cx="7238160" cy="1106640"/>
        </p:xfrm>
        <a:graphic>
          <a:graphicData uri="http://schemas.openxmlformats.org/drawingml/2006/table">
            <a:tbl>
              <a:tblPr/>
              <a:tblGrid>
                <a:gridCol w="489240"/>
                <a:gridCol w="6749280"/>
              </a:tblGrid>
              <a:tr h="36900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ru" sz="1300" spc="-1" strike="noStrike">
                          <a:solidFill>
                            <a:srgbClr val="013d85"/>
                          </a:solidFill>
                          <a:latin typeface="Roboto"/>
                          <a:ea typeface="Roboto"/>
                        </a:rPr>
                        <a:t>1.</a:t>
                      </a:r>
                      <a:endParaRPr b="0" lang="ru-RU" sz="1300" spc="-1" strike="noStrike"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ru-RU" sz="1800" spc="-1" strike="noStrike">
                          <a:latin typeface="Arial"/>
                        </a:rPr>
                        <a:t>Разбор формата fb2.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  <a:tr h="36900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ru" sz="1300" spc="-1" strike="noStrike">
                          <a:solidFill>
                            <a:srgbClr val="013d85"/>
                          </a:solidFill>
                          <a:latin typeface="Roboto"/>
                          <a:ea typeface="Roboto"/>
                        </a:rPr>
                        <a:t>2.</a:t>
                      </a:r>
                      <a:endParaRPr b="0" lang="ru-RU" sz="1300" spc="-1" strike="noStrike"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ru-RU" sz="1800" spc="-1" strike="noStrike">
                          <a:latin typeface="Arial"/>
                        </a:rPr>
                        <a:t>XML-разбор тегов fb2 — библиотека pugixml.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  <a:tr h="36900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ru" sz="1300" spc="-1" strike="noStrike">
                          <a:solidFill>
                            <a:srgbClr val="013d85"/>
                          </a:solidFill>
                          <a:latin typeface="Roboto"/>
                          <a:ea typeface="Roboto"/>
                        </a:rPr>
                        <a:t>3.</a:t>
                      </a:r>
                      <a:endParaRPr b="0" lang="ru-RU" sz="1300" spc="-1" strike="noStrike"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ru-RU" sz="1800" spc="-1" strike="noStrike">
                          <a:latin typeface="Arial"/>
                        </a:rPr>
                        <a:t>Работа с БД с помощью библиотеки SQLITE3.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400" cy="1094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Используемые технологии</a:t>
            </a:r>
            <a:endParaRPr b="0" lang="ru-RU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3000" spc="-1" strike="noStrike">
              <a:latin typeface="Arial"/>
            </a:endParaRPr>
          </a:p>
        </p:txBody>
      </p:sp>
      <p:graphicFrame>
        <p:nvGraphicFramePr>
          <p:cNvPr id="302" name="Google Shape;122;p22"/>
          <p:cNvGraphicFramePr/>
          <p:nvPr/>
        </p:nvGraphicFramePr>
        <p:xfrm>
          <a:off x="952560" y="1544040"/>
          <a:ext cx="7238160" cy="1106640"/>
        </p:xfrm>
        <a:graphic>
          <a:graphicData uri="http://schemas.openxmlformats.org/drawingml/2006/table">
            <a:tbl>
              <a:tblPr/>
              <a:tblGrid>
                <a:gridCol w="489240"/>
                <a:gridCol w="6749280"/>
              </a:tblGrid>
              <a:tr h="36900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ru" sz="1300" spc="-1" strike="noStrike">
                          <a:solidFill>
                            <a:srgbClr val="013d85"/>
                          </a:solidFill>
                          <a:latin typeface="Roboto"/>
                          <a:ea typeface="Roboto"/>
                        </a:rPr>
                        <a:t>1.</a:t>
                      </a:r>
                      <a:endParaRPr b="0" lang="ru-RU" sz="1300" spc="-1" strike="noStrike"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ru-RU" sz="1800" spc="-1" strike="noStrike">
                          <a:latin typeface="Arial"/>
                        </a:rPr>
                        <a:t>Для разбора XML использовалась библиотека Pugixml</a:t>
                      </a:r>
                      <a:br>
                        <a:rPr sz="1800"/>
                      </a:br>
                      <a:r>
                        <a:rPr b="0" lang="ru-RU" sz="1800" spc="-1" strike="noStrike">
                          <a:latin typeface="Arial"/>
                        </a:rPr>
                        <a:t>(с небольшой доработкой — добавлено распознавание кодировки windows-1251). 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  <a:tr h="36900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ru" sz="1300" spc="-1" strike="noStrike">
                          <a:solidFill>
                            <a:srgbClr val="013d85"/>
                          </a:solidFill>
                          <a:latin typeface="Roboto"/>
                          <a:ea typeface="Roboto"/>
                        </a:rPr>
                        <a:t>2.</a:t>
                      </a:r>
                      <a:endParaRPr b="0" lang="ru-RU" sz="1300" spc="-1" strike="noStrike"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ru-RU" sz="1800" spc="-1" strike="noStrike">
                          <a:latin typeface="Arial"/>
                        </a:rPr>
                        <a:t>Для работы с БД использовалась библиотека Sqlite3.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  <a:tr h="36900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ru" sz="1300" spc="-1" strike="noStrike">
                          <a:solidFill>
                            <a:srgbClr val="013d85"/>
                          </a:solidFill>
                          <a:latin typeface="Roboto"/>
                          <a:ea typeface="Roboto"/>
                        </a:rPr>
                        <a:t>3.</a:t>
                      </a:r>
                      <a:endParaRPr b="0" lang="ru-RU" sz="1300" spc="-1" strike="noStrike"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ru-RU" sz="1800" spc="-1" strike="noStrike">
                          <a:latin typeface="Arial"/>
                        </a:rPr>
                        <a:t>Проект написан на языке C++.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510480" y="340920"/>
            <a:ext cx="8519400" cy="10947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Что получилось</a:t>
            </a:r>
            <a:endParaRPr b="0" lang="ru-RU" sz="3000" spc="-1" strike="noStrike">
              <a:latin typeface="Arial"/>
            </a:endParaRPr>
          </a:p>
        </p:txBody>
      </p:sp>
      <p:sp>
        <p:nvSpPr>
          <p:cNvPr id="304" name="Google Shape;130;p23"/>
          <p:cNvSpPr/>
          <p:nvPr/>
        </p:nvSpPr>
        <p:spPr>
          <a:xfrm>
            <a:off x="668520" y="1211760"/>
            <a:ext cx="4731480" cy="348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rmAutofit/>
          </a:bodyPr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Roboto"/>
              <a:buAutoNum type="arabicPeriod"/>
            </a:pPr>
            <a:endParaRPr b="0" lang="ru-RU" sz="14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Roboto"/>
              <a:buAutoNum type="arabicPeriod"/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1. Разобраться с тегами fb2.</a:t>
            </a:r>
            <a:br>
              <a:rPr sz="1400"/>
            </a:b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2. Работать с Базой данных Sqlite3:</a:t>
            </a:r>
            <a:br>
              <a:rPr sz="1400"/>
            </a:b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  - создавать таблицы</a:t>
            </a:r>
            <a:br>
              <a:rPr sz="1400"/>
            </a:b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  - добавлять/читать записи таблиц</a:t>
            </a:r>
            <a:br>
              <a:rPr sz="1400"/>
            </a:b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3. Работать с файловой системой.</a:t>
            </a:r>
            <a:br>
              <a:rPr sz="1400"/>
            </a:br>
            <a:br>
              <a:rPr sz="1400"/>
            </a:b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Ссылка на репозиторий с исходными кодами </a:t>
            </a:r>
            <a:br>
              <a:rPr sz="1400"/>
            </a:b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  <a:hlinkClick r:id="rId1"/>
              </a:rPr>
              <a:t>Репозиторий проекта</a:t>
            </a:r>
            <a:endParaRPr b="0" lang="ru-RU" sz="1400" spc="-1" strike="noStrike">
              <a:latin typeface="Arial"/>
            </a:endParaRPr>
          </a:p>
        </p:txBody>
      </p:sp>
      <p:pic>
        <p:nvPicPr>
          <p:cNvPr id="305" name="Google Shape;214;p 1" descr=""/>
          <p:cNvPicPr/>
          <p:nvPr/>
        </p:nvPicPr>
        <p:blipFill>
          <a:blip r:embed="rId2"/>
          <a:stretch/>
        </p:blipFill>
        <p:spPr>
          <a:xfrm>
            <a:off x="4500360" y="1080000"/>
            <a:ext cx="1439640" cy="1439640"/>
          </a:xfrm>
          <a:prstGeom prst="rect">
            <a:avLst/>
          </a:prstGeom>
          <a:ln w="0">
            <a:noFill/>
          </a:ln>
        </p:spPr>
      </p:pic>
      <p:pic>
        <p:nvPicPr>
          <p:cNvPr id="306" name="Google Shape;288;p 1" descr=""/>
          <p:cNvPicPr/>
          <p:nvPr/>
        </p:nvPicPr>
        <p:blipFill>
          <a:blip r:embed="rId3"/>
          <a:stretch/>
        </p:blipFill>
        <p:spPr>
          <a:xfrm>
            <a:off x="6120000" y="1537560"/>
            <a:ext cx="442080" cy="442080"/>
          </a:xfrm>
          <a:prstGeom prst="rect">
            <a:avLst/>
          </a:prstGeom>
          <a:ln w="0">
            <a:noFill/>
          </a:ln>
        </p:spPr>
      </p:pic>
      <p:pic>
        <p:nvPicPr>
          <p:cNvPr id="307" name="Google Shape;245;p 1" descr=""/>
          <p:cNvPicPr/>
          <p:nvPr/>
        </p:nvPicPr>
        <p:blipFill>
          <a:blip r:embed="rId4"/>
          <a:stretch/>
        </p:blipFill>
        <p:spPr>
          <a:xfrm>
            <a:off x="6840000" y="3240000"/>
            <a:ext cx="1439640" cy="1439640"/>
          </a:xfrm>
          <a:prstGeom prst="rect">
            <a:avLst/>
          </a:prstGeom>
          <a:ln w="0">
            <a:noFill/>
          </a:ln>
        </p:spPr>
      </p:pic>
      <p:pic>
        <p:nvPicPr>
          <p:cNvPr id="308" name="Google Shape;164;p 1" descr=""/>
          <p:cNvPicPr/>
          <p:nvPr/>
        </p:nvPicPr>
        <p:blipFill>
          <a:blip r:embed="rId5"/>
          <a:stretch/>
        </p:blipFill>
        <p:spPr>
          <a:xfrm>
            <a:off x="6840000" y="1080000"/>
            <a:ext cx="1439640" cy="1439640"/>
          </a:xfrm>
          <a:prstGeom prst="rect">
            <a:avLst/>
          </a:prstGeom>
          <a:ln w="0">
            <a:noFill/>
          </a:ln>
        </p:spPr>
      </p:pic>
      <p:pic>
        <p:nvPicPr>
          <p:cNvPr id="309" name="Google Shape;288;p 2" descr=""/>
          <p:cNvPicPr/>
          <p:nvPr/>
        </p:nvPicPr>
        <p:blipFill>
          <a:blip r:embed="rId6"/>
          <a:stretch/>
        </p:blipFill>
        <p:spPr>
          <a:xfrm rot="5348400">
            <a:off x="7294680" y="2614320"/>
            <a:ext cx="442080" cy="442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400" cy="1094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Схемы (архитектура, БД)</a:t>
            </a:r>
            <a:endParaRPr b="0" lang="ru-RU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3000" spc="-1" strike="noStrike">
              <a:latin typeface="Arial"/>
            </a:endParaRPr>
          </a:p>
        </p:txBody>
      </p:sp>
      <p:sp>
        <p:nvSpPr>
          <p:cNvPr id="311" name=""/>
          <p:cNvSpPr/>
          <p:nvPr/>
        </p:nvSpPr>
        <p:spPr>
          <a:xfrm>
            <a:off x="540000" y="1080000"/>
            <a:ext cx="1799280" cy="107928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"/>
          <p:cNvSpPr/>
          <p:nvPr/>
        </p:nvSpPr>
        <p:spPr>
          <a:xfrm>
            <a:off x="720000" y="1260000"/>
            <a:ext cx="14392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Файл fb2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313" name=""/>
          <p:cNvSpPr/>
          <p:nvPr/>
        </p:nvSpPr>
        <p:spPr>
          <a:xfrm>
            <a:off x="2700000" y="1080000"/>
            <a:ext cx="6119280" cy="359928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"/>
          <p:cNvSpPr/>
          <p:nvPr/>
        </p:nvSpPr>
        <p:spPr>
          <a:xfrm>
            <a:off x="2880000" y="1260000"/>
            <a:ext cx="2339280" cy="53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2400" spc="-1" strike="noStrike">
                <a:solidFill>
                  <a:srgbClr val="000000"/>
                </a:solidFill>
                <a:latin typeface="Arial"/>
                <a:ea typeface="DejaVu Sans"/>
              </a:rPr>
              <a:t>База Данных</a:t>
            </a:r>
            <a:endParaRPr b="0" lang="ru-RU" sz="2400" spc="-1" strike="noStrike">
              <a:latin typeface="Arial"/>
            </a:endParaRPr>
          </a:p>
        </p:txBody>
      </p:sp>
      <p:sp>
        <p:nvSpPr>
          <p:cNvPr id="315" name=""/>
          <p:cNvSpPr/>
          <p:nvPr/>
        </p:nvSpPr>
        <p:spPr>
          <a:xfrm>
            <a:off x="1260000" y="2340000"/>
            <a:ext cx="1079280" cy="1079280"/>
          </a:xfrm>
          <a:custGeom>
            <a:avLst/>
            <a:gdLst/>
            <a:ahLst/>
            <a:rect l="l" t="t" r="r" b="b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999999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"/>
          <p:cNvSpPr/>
          <p:nvPr/>
        </p:nvSpPr>
        <p:spPr>
          <a:xfrm>
            <a:off x="3060000" y="1800000"/>
            <a:ext cx="1619280" cy="2519280"/>
          </a:xfrm>
          <a:prstGeom prst="rect">
            <a:avLst/>
          </a:prstGeom>
          <a:solidFill>
            <a:srgbClr val="b2b2b2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"/>
          <p:cNvSpPr/>
          <p:nvPr/>
        </p:nvSpPr>
        <p:spPr>
          <a:xfrm>
            <a:off x="5040000" y="1800000"/>
            <a:ext cx="1619280" cy="2519280"/>
          </a:xfrm>
          <a:prstGeom prst="rect">
            <a:avLst/>
          </a:prstGeom>
          <a:solidFill>
            <a:srgbClr val="b2b2b2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"/>
          <p:cNvSpPr/>
          <p:nvPr/>
        </p:nvSpPr>
        <p:spPr>
          <a:xfrm>
            <a:off x="7020000" y="1800000"/>
            <a:ext cx="1439280" cy="2519280"/>
          </a:xfrm>
          <a:prstGeom prst="rect">
            <a:avLst/>
          </a:prstGeom>
          <a:solidFill>
            <a:srgbClr val="b2b2b2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"/>
          <p:cNvSpPr/>
          <p:nvPr/>
        </p:nvSpPr>
        <p:spPr>
          <a:xfrm>
            <a:off x="3240000" y="1984680"/>
            <a:ext cx="359280" cy="19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2200" spc="-1" strike="noStrike">
                <a:solidFill>
                  <a:srgbClr val="000000"/>
                </a:solidFill>
                <a:latin typeface="Arial"/>
                <a:ea typeface="DejaVu Sans"/>
              </a:rPr>
              <a:t>Авторы</a:t>
            </a:r>
            <a:endParaRPr b="0" lang="ru-RU" sz="2200" spc="-1" strike="noStrike">
              <a:latin typeface="Arial"/>
            </a:endParaRPr>
          </a:p>
        </p:txBody>
      </p:sp>
      <p:sp>
        <p:nvSpPr>
          <p:cNvPr id="320" name=""/>
          <p:cNvSpPr/>
          <p:nvPr/>
        </p:nvSpPr>
        <p:spPr>
          <a:xfrm>
            <a:off x="5220000" y="1980000"/>
            <a:ext cx="359280" cy="179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2200" spc="-1" strike="noStrike">
                <a:solidFill>
                  <a:srgbClr val="000000"/>
                </a:solidFill>
                <a:latin typeface="Arial"/>
                <a:ea typeface="DejaVu Sans"/>
              </a:rPr>
              <a:t>Книги</a:t>
            </a:r>
            <a:endParaRPr b="0" lang="ru-RU" sz="2200" spc="-1" strike="noStrike">
              <a:latin typeface="Arial"/>
            </a:endParaRPr>
          </a:p>
        </p:txBody>
      </p:sp>
      <p:sp>
        <p:nvSpPr>
          <p:cNvPr id="321" name=""/>
          <p:cNvSpPr/>
          <p:nvPr/>
        </p:nvSpPr>
        <p:spPr>
          <a:xfrm>
            <a:off x="7035840" y="1800000"/>
            <a:ext cx="35928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Аннотации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322" name="Google Shape;214;p 2" descr=""/>
          <p:cNvPicPr/>
          <p:nvPr/>
        </p:nvPicPr>
        <p:blipFill>
          <a:blip r:embed="rId1"/>
          <a:stretch/>
        </p:blipFill>
        <p:spPr>
          <a:xfrm>
            <a:off x="1720080" y="1540080"/>
            <a:ext cx="619560" cy="619560"/>
          </a:xfrm>
          <a:prstGeom prst="rect">
            <a:avLst/>
          </a:prstGeom>
          <a:ln w="0">
            <a:noFill/>
          </a:ln>
        </p:spPr>
      </p:pic>
      <p:pic>
        <p:nvPicPr>
          <p:cNvPr id="323" name="Google Shape;196;p 1" descr=""/>
          <p:cNvPicPr/>
          <p:nvPr/>
        </p:nvPicPr>
        <p:blipFill>
          <a:blip r:embed="rId2"/>
          <a:stretch/>
        </p:blipFill>
        <p:spPr>
          <a:xfrm>
            <a:off x="3960000" y="3600000"/>
            <a:ext cx="619560" cy="619560"/>
          </a:xfrm>
          <a:prstGeom prst="rect">
            <a:avLst/>
          </a:prstGeom>
          <a:ln w="0">
            <a:noFill/>
          </a:ln>
        </p:spPr>
      </p:pic>
      <p:pic>
        <p:nvPicPr>
          <p:cNvPr id="324" name="Google Shape;185;p 1" descr=""/>
          <p:cNvPicPr/>
          <p:nvPr/>
        </p:nvPicPr>
        <p:blipFill>
          <a:blip r:embed="rId3"/>
          <a:stretch/>
        </p:blipFill>
        <p:spPr>
          <a:xfrm>
            <a:off x="5940000" y="3600000"/>
            <a:ext cx="619920" cy="619920"/>
          </a:xfrm>
          <a:prstGeom prst="rect">
            <a:avLst/>
          </a:prstGeom>
          <a:ln w="0">
            <a:noFill/>
          </a:ln>
        </p:spPr>
      </p:pic>
      <p:pic>
        <p:nvPicPr>
          <p:cNvPr id="325" name="Google Shape;169;p 1" descr=""/>
          <p:cNvPicPr/>
          <p:nvPr/>
        </p:nvPicPr>
        <p:blipFill>
          <a:blip r:embed="rId4"/>
          <a:stretch/>
        </p:blipFill>
        <p:spPr>
          <a:xfrm>
            <a:off x="7740000" y="3600000"/>
            <a:ext cx="619560" cy="619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</TotalTime>
  <Application>LibreOffice/7.3.6.2$Windows_X86_64 LibreOffice_project/c28ca90fd6e1a19e189fc16c05f8f8924961e12e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ru-RU</dc:language>
  <cp:lastModifiedBy/>
  <dcterms:modified xsi:type="dcterms:W3CDTF">2022-11-16T13:34:49Z</dcterms:modified>
  <cp:revision>9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